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65" r:id="rId5"/>
    <p:sldId id="264" r:id="rId6"/>
    <p:sldId id="266" r:id="rId7"/>
    <p:sldId id="263" r:id="rId8"/>
    <p:sldId id="262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Лечебно-профилактический факультет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0-40%</c:v>
                </c:pt>
                <c:pt idx="1">
                  <c:v>40-60%</c:v>
                </c:pt>
                <c:pt idx="2">
                  <c:v>60-80%</c:v>
                </c:pt>
                <c:pt idx="3">
                  <c:v>80-100%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</c:v>
                </c:pt>
                <c:pt idx="1">
                  <c:v>37</c:v>
                </c:pt>
                <c:pt idx="2">
                  <c:v>31</c:v>
                </c:pt>
                <c:pt idx="3">
                  <c:v>9</c:v>
                </c:pt>
              </c:numCache>
            </c:numRef>
          </c:val>
        </c:ser>
        <c:shape val="box"/>
        <c:axId val="54821632"/>
        <c:axId val="54823168"/>
        <c:axId val="0"/>
      </c:bar3DChart>
      <c:catAx>
        <c:axId val="54821632"/>
        <c:scaling>
          <c:orientation val="minMax"/>
        </c:scaling>
        <c:axPos val="b"/>
        <c:tickLblPos val="nextTo"/>
        <c:crossAx val="54823168"/>
        <c:crosses val="autoZero"/>
        <c:auto val="1"/>
        <c:lblAlgn val="ctr"/>
        <c:lblOffset val="100"/>
      </c:catAx>
      <c:valAx>
        <c:axId val="54823168"/>
        <c:scaling>
          <c:orientation val="minMax"/>
        </c:scaling>
        <c:axPos val="l"/>
        <c:majorGridlines/>
        <c:numFmt formatCode="General" sourceLinked="1"/>
        <c:tickLblPos val="nextTo"/>
        <c:crossAx val="54821632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E2F2-0FFA-4645-9A84-B527219F8F85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DFDE-CB0C-43B8-BE57-D08B326D5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E2F2-0FFA-4645-9A84-B527219F8F85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DFDE-CB0C-43B8-BE57-D08B326D5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E2F2-0FFA-4645-9A84-B527219F8F85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DFDE-CB0C-43B8-BE57-D08B326D5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E2F2-0FFA-4645-9A84-B527219F8F85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DFDE-CB0C-43B8-BE57-D08B326D5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E2F2-0FFA-4645-9A84-B527219F8F85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DFDE-CB0C-43B8-BE57-D08B326D5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E2F2-0FFA-4645-9A84-B527219F8F85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DFDE-CB0C-43B8-BE57-D08B326D5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E2F2-0FFA-4645-9A84-B527219F8F85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DFDE-CB0C-43B8-BE57-D08B326D5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E2F2-0FFA-4645-9A84-B527219F8F85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DFDE-CB0C-43B8-BE57-D08B326D5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E2F2-0FFA-4645-9A84-B527219F8F85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DFDE-CB0C-43B8-BE57-D08B326D5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E2F2-0FFA-4645-9A84-B527219F8F85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DFDE-CB0C-43B8-BE57-D08B326D5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E2F2-0FFA-4645-9A84-B527219F8F85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DFDE-CB0C-43B8-BE57-D08B326D5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3E2F2-0FFA-4645-9A84-B527219F8F85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DFDE-CB0C-43B8-BE57-D08B326D5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485778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C0000"/>
                </a:solidFill>
              </a:rPr>
              <a:t>Использование электронных технологий как инструментов оценивания в рамках освоения основных образовательных программ</a:t>
            </a:r>
            <a:br>
              <a:rPr lang="ru-RU" sz="3600" b="1" dirty="0" smtClean="0">
                <a:solidFill>
                  <a:srgbClr val="CC0000"/>
                </a:solidFill>
              </a:rPr>
            </a:br>
            <a:r>
              <a:rPr lang="ru-RU" sz="3600" b="1" dirty="0" smtClean="0">
                <a:solidFill>
                  <a:srgbClr val="CC0000"/>
                </a:solidFill>
              </a:rPr>
              <a:t>(на примере работы компьютерной системы тестирования</a:t>
            </a:r>
            <a:br>
              <a:rPr lang="ru-RU" sz="3600" b="1" dirty="0" smtClean="0">
                <a:solidFill>
                  <a:srgbClr val="CC0000"/>
                </a:solidFill>
              </a:rPr>
            </a:br>
            <a:r>
              <a:rPr lang="ru-RU" sz="3600" b="1" dirty="0" smtClean="0">
                <a:solidFill>
                  <a:srgbClr val="CC0000"/>
                </a:solidFill>
              </a:rPr>
              <a:t> ГБОУ ВПО ЧГМА)</a:t>
            </a:r>
            <a:endParaRPr lang="ru-RU" sz="3600" b="1" dirty="0">
              <a:solidFill>
                <a:srgbClr val="CC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4643438" y="5500702"/>
            <a:ext cx="4000528" cy="78581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Тришкина А.Н., руководитель центра непрерывного тестирования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72560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Компьютерная система тестирования ГБОУ ВПО ЧГМА обеспечивает: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715436" cy="504351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600" dirty="0" smtClean="0"/>
          </a:p>
          <a:p>
            <a:r>
              <a:rPr lang="ru-RU" sz="3600" dirty="0" smtClean="0"/>
              <a:t>формирование банков тестовых заданий;</a:t>
            </a:r>
          </a:p>
          <a:p>
            <a:r>
              <a:rPr lang="ru-RU" sz="3600" dirty="0" smtClean="0"/>
              <a:t>управление параметрами процесса компьютерного тестирования;</a:t>
            </a:r>
          </a:p>
          <a:p>
            <a:r>
              <a:rPr lang="ru-RU" sz="3600" dirty="0" smtClean="0"/>
              <a:t>осуществление удаленного тестирования;</a:t>
            </a:r>
          </a:p>
          <a:p>
            <a:r>
              <a:rPr lang="ru-RU" sz="3600" dirty="0" smtClean="0"/>
              <a:t>статистический анализ результатов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Фонд тестовых заданий ЧГМА: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714620"/>
            <a:ext cx="8429716" cy="34829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/>
              <a:t>Всего - 13 560</a:t>
            </a:r>
          </a:p>
          <a:p>
            <a:pPr>
              <a:buNone/>
            </a:pPr>
            <a:r>
              <a:rPr lang="ru-RU" sz="5400" b="1" dirty="0" smtClean="0"/>
              <a:t>В электронной базе – 7 921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714356"/>
            <a:ext cx="5486400" cy="566738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Аналитический отчет</a:t>
            </a:r>
            <a:endParaRPr lang="ru-RU" sz="4400" dirty="0"/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642910" y="1571610"/>
          <a:ext cx="7572428" cy="4221447"/>
        </p:xfrm>
        <a:graphic>
          <a:graphicData uri="http://schemas.openxmlformats.org/drawingml/2006/table">
            <a:tbl>
              <a:tblPr/>
              <a:tblGrid>
                <a:gridCol w="2523879"/>
                <a:gridCol w="2523879"/>
                <a:gridCol w="2524670"/>
              </a:tblGrid>
              <a:tr h="1183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Процент выполненных заданий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Количество студентов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Процент студентов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0-40%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31%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40-60%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156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  <a:tab pos="944245" algn="ctr"/>
                        </a:tabLs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60-80%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22%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80-100%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1525" algn="l"/>
                          <a:tab pos="944245" algn="ctr"/>
                        </a:tabLs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7%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388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6126480"/>
            <a:ext cx="54864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428604"/>
            <a:ext cx="5486400" cy="642942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Аналитический отчет</a:t>
            </a:r>
            <a:endParaRPr lang="ru-RU" sz="4000" dirty="0">
              <a:solidFill>
                <a:srgbClr val="FF0000"/>
              </a:solidFill>
            </a:endParaRPr>
          </a:p>
        </p:txBody>
      </p:sp>
      <p:graphicFrame>
        <p:nvGraphicFramePr>
          <p:cNvPr id="7" name="Рисунок 6"/>
          <p:cNvGraphicFramePr>
            <a:graphicFrameLocks noGrp="1"/>
          </p:cNvGraphicFramePr>
          <p:nvPr>
            <p:ph type="pic" idx="1"/>
          </p:nvPr>
        </p:nvGraphicFramePr>
        <p:xfrm>
          <a:off x="571472" y="1571612"/>
          <a:ext cx="7643866" cy="4661657"/>
        </p:xfrm>
        <a:graphic>
          <a:graphicData uri="http://schemas.openxmlformats.org/drawingml/2006/table">
            <a:tbl>
              <a:tblPr/>
              <a:tblGrid>
                <a:gridCol w="2428892"/>
                <a:gridCol w="1506848"/>
                <a:gridCol w="2433482"/>
                <a:gridCol w="1274644"/>
              </a:tblGrid>
              <a:tr h="91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Коэффициенты решаемости заданий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заданий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Номера заданий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Процент заданий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0,7 – 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9; 13; 15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8,6%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6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0,4 – 0,7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1; 2; 5; 7; 10; 11; 12; 14; 16; 17;  19; 22; 23; 25; 29; 30; 32; 34; 35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54,3%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0 –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(задания, выполненные на очень низком уровне)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3; 4; 6; 8; 18; 20; 21; 24; 26; 27; 28; 31; 33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37,1%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 flipV="1">
            <a:off x="1792288" y="6172199"/>
            <a:ext cx="54864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85918" y="357166"/>
            <a:ext cx="5486400" cy="581016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Аналитический отчет</a:t>
            </a:r>
            <a:endParaRPr lang="ru-RU" sz="4000" dirty="0">
              <a:solidFill>
                <a:srgbClr val="FF0000"/>
              </a:solidFill>
            </a:endParaRPr>
          </a:p>
        </p:txBody>
      </p:sp>
      <p:graphicFrame>
        <p:nvGraphicFramePr>
          <p:cNvPr id="7" name="Рисунок 6"/>
          <p:cNvGraphicFramePr>
            <a:graphicFrameLocks noGrp="1"/>
          </p:cNvGraphicFramePr>
          <p:nvPr>
            <p:ph type="pic" idx="1"/>
          </p:nvPr>
        </p:nvGraphicFramePr>
        <p:xfrm>
          <a:off x="500034" y="1214420"/>
          <a:ext cx="8215369" cy="4714909"/>
        </p:xfrm>
        <a:graphic>
          <a:graphicData uri="http://schemas.openxmlformats.org/drawingml/2006/table">
            <a:tbl>
              <a:tblPr/>
              <a:tblGrid>
                <a:gridCol w="1344333"/>
                <a:gridCol w="1717759"/>
                <a:gridCol w="2019402"/>
                <a:gridCol w="3133875"/>
              </a:tblGrid>
              <a:tr h="987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Код вопроса</a:t>
                      </a: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Решаемость  %</a:t>
                      </a: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Кол-во использований</a:t>
                      </a: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Текст вопроса</a:t>
                      </a: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7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7298</a:t>
                      </a: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+mn-lt"/>
                          <a:ea typeface="Calibri"/>
                          <a:cs typeface="Times New Roman"/>
                        </a:rPr>
                        <a:t>Глазодвигательный</a:t>
                      </a:r>
                      <a:r>
                        <a:rPr lang="ru-RU" sz="2000" b="1" dirty="0" smtClean="0">
                          <a:latin typeface="+mn-lt"/>
                          <a:ea typeface="Calibri"/>
                          <a:cs typeface="Times New Roman"/>
                        </a:rPr>
                        <a:t> нерв иннервирует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7455</a:t>
                      </a: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r>
                        <a:rPr lang="ru-RU" sz="2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n-lt"/>
                          <a:ea typeface="Calibri"/>
                          <a:cs typeface="Times New Roman"/>
                        </a:rPr>
                        <a:t>К двигательным ветвям лицевого нерва относят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7497</a:t>
                      </a: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69 %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Притоками грудного лимфатического протока являются</a:t>
                      </a: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85918" y="6286520"/>
            <a:ext cx="5486400" cy="9999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Аналитический отчет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Система тестирования может работать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b="0" dirty="0" smtClean="0"/>
              <a:t>в режиме </a:t>
            </a:r>
            <a:r>
              <a:rPr lang="ru-RU" sz="3200" dirty="0" smtClean="0">
                <a:solidFill>
                  <a:srgbClr val="FF0000"/>
                </a:solidFill>
              </a:rPr>
              <a:t>аттестации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2571744"/>
            <a:ext cx="4254502" cy="395128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Авторизация</a:t>
            </a:r>
          </a:p>
          <a:p>
            <a:r>
              <a:rPr lang="ru-RU" sz="3200" dirty="0" smtClean="0"/>
              <a:t>Протоколирование результатов</a:t>
            </a:r>
          </a:p>
          <a:p>
            <a:r>
              <a:rPr lang="ru-RU" sz="3200" dirty="0" smtClean="0"/>
              <a:t>Защита информации</a:t>
            </a:r>
          </a:p>
          <a:p>
            <a:r>
              <a:rPr lang="ru-RU" sz="3200" dirty="0" smtClean="0"/>
              <a:t>Студент не видит своих ошибок</a:t>
            </a:r>
          </a:p>
          <a:p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3200" b="0" dirty="0" smtClean="0"/>
              <a:t>в режиме </a:t>
            </a:r>
            <a:r>
              <a:rPr lang="ru-RU" sz="3200" dirty="0" smtClean="0">
                <a:solidFill>
                  <a:srgbClr val="FF0000"/>
                </a:solidFill>
              </a:rPr>
              <a:t>обучения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2500306"/>
            <a:ext cx="4214842" cy="4183083"/>
          </a:xfrm>
        </p:spPr>
        <p:txBody>
          <a:bodyPr>
            <a:normAutofit fontScale="92500"/>
          </a:bodyPr>
          <a:lstStyle/>
          <a:p>
            <a:r>
              <a:rPr lang="ru-RU" sz="3200" dirty="0" smtClean="0"/>
              <a:t>Не нужна авторизация</a:t>
            </a:r>
          </a:p>
          <a:p>
            <a:r>
              <a:rPr lang="ru-RU" sz="3200" dirty="0" smtClean="0"/>
              <a:t>Не ведется протокол результатов</a:t>
            </a:r>
          </a:p>
          <a:p>
            <a:r>
              <a:rPr lang="ru-RU" sz="3200" dirty="0" smtClean="0"/>
              <a:t>Отсутствует защита информации</a:t>
            </a:r>
          </a:p>
          <a:p>
            <a:r>
              <a:rPr lang="ru-RU" sz="3200" dirty="0" smtClean="0"/>
              <a:t>Возможно увидеть свои ошибки и правильные ответы</a:t>
            </a:r>
          </a:p>
          <a:p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2071670" y="1142984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429388" y="1142984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2143108" y="2143116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6500826" y="2143116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4071966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Спасибо </a:t>
            </a:r>
            <a:br>
              <a:rPr lang="ru-RU" sz="8800" b="1" dirty="0" smtClean="0">
                <a:solidFill>
                  <a:srgbClr val="FF0000"/>
                </a:solidFill>
              </a:rPr>
            </a:br>
            <a:r>
              <a:rPr lang="ru-RU" sz="8800" b="1" dirty="0" smtClean="0">
                <a:solidFill>
                  <a:srgbClr val="FF0000"/>
                </a:solidFill>
              </a:rPr>
              <a:t>за внимание!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255</TotalTime>
  <Words>275</Words>
  <Application>Microsoft Office PowerPoint</Application>
  <PresentationFormat>Экран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Использование электронных технологий как инструментов оценивания в рамках освоения основных образовательных программ (на примере работы компьютерной системы тестирования  ГБОУ ВПО ЧГМА)</vt:lpstr>
      <vt:lpstr>Компьютерная система тестирования ГБОУ ВПО ЧГМА обеспечивает:</vt:lpstr>
      <vt:lpstr>Фонд тестовых заданий ЧГМА:</vt:lpstr>
      <vt:lpstr>Аналитический отчет</vt:lpstr>
      <vt:lpstr>Аналитический отчет</vt:lpstr>
      <vt:lpstr>Аналитический отчет</vt:lpstr>
      <vt:lpstr>Аналитический отчет</vt:lpstr>
      <vt:lpstr>Система тестирования может работать</vt:lpstr>
      <vt:lpstr>Спасибо 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Алла</dc:creator>
  <cp:lastModifiedBy>CHGMA</cp:lastModifiedBy>
  <cp:revision>27</cp:revision>
  <dcterms:created xsi:type="dcterms:W3CDTF">2012-11-28T13:07:34Z</dcterms:created>
  <dcterms:modified xsi:type="dcterms:W3CDTF">2012-11-29T03:42:16Z</dcterms:modified>
</cp:coreProperties>
</file>